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60" r:id="rId3"/>
    <p:sldId id="262" r:id="rId4"/>
    <p:sldId id="278" r:id="rId5"/>
    <p:sldId id="319" r:id="rId6"/>
    <p:sldId id="293" r:id="rId7"/>
    <p:sldId id="280" r:id="rId8"/>
    <p:sldId id="279" r:id="rId9"/>
    <p:sldId id="282" r:id="rId10"/>
    <p:sldId id="281" r:id="rId11"/>
    <p:sldId id="295" r:id="rId12"/>
    <p:sldId id="294" r:id="rId13"/>
    <p:sldId id="296" r:id="rId14"/>
    <p:sldId id="310" r:id="rId15"/>
    <p:sldId id="311" r:id="rId16"/>
    <p:sldId id="312" r:id="rId17"/>
    <p:sldId id="313" r:id="rId18"/>
    <p:sldId id="314" r:id="rId19"/>
    <p:sldId id="316" r:id="rId20"/>
    <p:sldId id="321" r:id="rId21"/>
    <p:sldId id="317" r:id="rId22"/>
    <p:sldId id="323" r:id="rId23"/>
    <p:sldId id="322" r:id="rId24"/>
    <p:sldId id="324" r:id="rId25"/>
    <p:sldId id="325" r:id="rId26"/>
    <p:sldId id="320" r:id="rId27"/>
    <p:sldId id="326" r:id="rId28"/>
    <p:sldId id="328" r:id="rId29"/>
    <p:sldId id="329" r:id="rId30"/>
    <p:sldId id="327" r:id="rId31"/>
    <p:sldId id="330" r:id="rId32"/>
    <p:sldId id="331" r:id="rId33"/>
    <p:sldId id="332" r:id="rId34"/>
    <p:sldId id="333" r:id="rId35"/>
    <p:sldId id="334" r:id="rId36"/>
    <p:sldId id="335" r:id="rId37"/>
    <p:sldId id="336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7F7"/>
    <a:srgbClr val="43509A"/>
    <a:srgbClr val="AD4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06" autoAdjust="0"/>
  </p:normalViewPr>
  <p:slideViewPr>
    <p:cSldViewPr snapToGrid="0" snapToObjects="1">
      <p:cViewPr>
        <p:scale>
          <a:sx n="95" d="100"/>
          <a:sy n="95" d="100"/>
        </p:scale>
        <p:origin x="-1288" y="-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4103E-17B9-D94B-8715-E4E342C19061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AF9C-EBA0-D74D-9F23-A75379060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34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see that there can be several ionization</a:t>
            </a:r>
            <a:r>
              <a:rPr lang="en-US" baseline="0" dirty="0" smtClean="0"/>
              <a:t> stages at a given temperature: in the Sun, we see 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I &amp; 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II in the optical.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5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need to know about intensity</a:t>
            </a:r>
            <a:r>
              <a:rPr lang="en-US" baseline="0" dirty="0" smtClean="0"/>
              <a:t> of light along a beam - </a:t>
            </a:r>
            <a:r>
              <a:rPr lang="en-US" dirty="0" smtClean="0"/>
              <a:t>Definition</a:t>
            </a:r>
            <a:r>
              <a:rPr lang="en-US" baseline="0" dirty="0" smtClean="0"/>
              <a:t> &amp; theory behind </a:t>
            </a:r>
            <a:r>
              <a:rPr lang="en-US" baseline="0" dirty="0" err="1" smtClean="0"/>
              <a:t>I_nu</a:t>
            </a:r>
            <a:r>
              <a:rPr lang="en-US" baseline="0" dirty="0" smtClean="0"/>
              <a:t> ** notes for the board!</a:t>
            </a:r>
          </a:p>
          <a:p>
            <a:r>
              <a:rPr lang="en-US" baseline="0" dirty="0" smtClean="0"/>
              <a:t>Follow the units :  erg/s per Hz per cm2 per </a:t>
            </a:r>
            <a:r>
              <a:rPr lang="en-US" baseline="0" dirty="0" err="1" smtClean="0"/>
              <a:t>sr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0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Mostly reminder of solid angle and integral limits on those angles theta and phi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63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specific intensity is per solid angle, then not strictly a vector, but we can estimate it assuming </a:t>
            </a:r>
            <a:r>
              <a:rPr lang="en-US" baseline="0" dirty="0" err="1" smtClean="0"/>
              <a:t>sr</a:t>
            </a:r>
            <a:r>
              <a:rPr lang="en-US" baseline="0" dirty="0" smtClean="0">
                <a:sym typeface="Wingdings"/>
              </a:rPr>
              <a:t>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16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specific intensity (vector) to describe/define (monochromatic)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radiative</a:t>
            </a:r>
            <a:r>
              <a:rPr lang="en-US" baseline="0" dirty="0" smtClean="0"/>
              <a:t> flux</a:t>
            </a:r>
          </a:p>
          <a:p>
            <a:r>
              <a:rPr lang="en-US" baseline="0" dirty="0" smtClean="0"/>
              <a:t>Notice that </a:t>
            </a:r>
            <a:r>
              <a:rPr lang="en-US" baseline="0" dirty="0" err="1" smtClean="0"/>
              <a:t>I_nu</a:t>
            </a:r>
            <a:r>
              <a:rPr lang="en-US" baseline="0" dirty="0" smtClean="0"/>
              <a:t> relates to Flux, and the simple SB Law.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16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specific intensity (vector) to describe/define (monochromatic)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radiative</a:t>
            </a:r>
            <a:r>
              <a:rPr lang="en-US" baseline="0" dirty="0" smtClean="0"/>
              <a:t> flux</a:t>
            </a:r>
          </a:p>
          <a:p>
            <a:r>
              <a:rPr lang="en-US" baseline="0" dirty="0" smtClean="0"/>
              <a:t>Notice that </a:t>
            </a:r>
            <a:r>
              <a:rPr lang="en-US" baseline="0" dirty="0" err="1" smtClean="0"/>
              <a:t>I_nu</a:t>
            </a:r>
            <a:r>
              <a:rPr lang="en-US" baseline="0" dirty="0" smtClean="0"/>
              <a:t> relates to Flux, and the simple Stefan-Boltzmann Law.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16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 in on the little cylinder,</a:t>
            </a:r>
            <a:r>
              <a:rPr lang="en-US" baseline="0" dirty="0" smtClean="0"/>
              <a:t> orient along z so that </a:t>
            </a:r>
            <a:r>
              <a:rPr lang="en-US" baseline="0" dirty="0" err="1" smtClean="0"/>
              <a:t>I_nu</a:t>
            </a:r>
            <a:r>
              <a:rPr lang="en-US" baseline="0" dirty="0" smtClean="0"/>
              <a:t> not necessarily perpendicular to cylinder, but instead along z, </a:t>
            </a:r>
            <a:r>
              <a:rPr lang="en-US" baseline="0" dirty="0" err="1" smtClean="0"/>
              <a:t>I_nu</a:t>
            </a:r>
            <a:r>
              <a:rPr lang="en-US" baseline="0" dirty="0" smtClean="0"/>
              <a:t>(</a:t>
            </a:r>
            <a:r>
              <a:rPr lang="en-US" baseline="0" dirty="0" err="1" smtClean="0"/>
              <a:t>z,u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08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Laying at night watching the sky, and see a</a:t>
            </a:r>
            <a:r>
              <a:rPr lang="en-US" baseline="0" dirty="0" smtClean="0"/>
              <a:t> plane move through a cloud.   Optically thick when you cannot see the blinking lights.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4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been describing a block of gas, with a given T, density, and opacity.</a:t>
            </a:r>
          </a:p>
          <a:p>
            <a:r>
              <a:rPr lang="en-US" baseline="0" dirty="0" smtClean="0"/>
              <a:t>But real stars are not like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07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Careful with the angles!!   From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 of star,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from observer (u= </a:t>
            </a:r>
            <a:r>
              <a:rPr lang="en-US" baseline="0" dirty="0" err="1" smtClean="0"/>
              <a:t>cos</a:t>
            </a:r>
            <a:r>
              <a:rPr lang="en-US" baseline="0" dirty="0" smtClean="0"/>
              <a:t>(theta)</a:t>
            </a:r>
          </a:p>
          <a:p>
            <a:r>
              <a:rPr lang="en-US" baseline="0" dirty="0" smtClean="0"/>
              <a:t>What is “</a:t>
            </a:r>
            <a:r>
              <a:rPr lang="en-US" baseline="0" dirty="0" err="1" smtClean="0"/>
              <a:t>Radiatif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Convectif</a:t>
            </a:r>
            <a:r>
              <a:rPr lang="en-US" baseline="0" dirty="0" smtClean="0"/>
              <a:t> in that diagram – surface of Sun is convective!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64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 layer of gas used in this problem.   How about a stack of these layers?</a:t>
            </a:r>
          </a:p>
          <a:p>
            <a:r>
              <a:rPr lang="en-US" baseline="0" dirty="0" smtClean="0"/>
              <a:t>Plane parallel okay since atmosphere about 1% of most stars.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1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Balmer</a:t>
            </a:r>
            <a:r>
              <a:rPr lang="en-US" dirty="0" smtClean="0"/>
              <a:t> lines of H weak</a:t>
            </a:r>
            <a:r>
              <a:rPr lang="en-US" baseline="0" dirty="0" smtClean="0"/>
              <a:t> in the Sun (because n_2 is low – mostly in n_1)</a:t>
            </a:r>
          </a:p>
          <a:p>
            <a:r>
              <a:rPr lang="en-US" baseline="0" dirty="0" err="1" smtClean="0"/>
              <a:t>Balmer</a:t>
            </a:r>
            <a:r>
              <a:rPr lang="en-US" baseline="0" dirty="0" smtClean="0"/>
              <a:t> lines stronger in hotter stars as n_2 &gt; n_1</a:t>
            </a:r>
          </a:p>
          <a:p>
            <a:r>
              <a:rPr lang="en-US" baseline="0" dirty="0" err="1" smtClean="0"/>
              <a:t>Balmer</a:t>
            </a:r>
            <a:r>
              <a:rPr lang="en-US" baseline="0" dirty="0" smtClean="0"/>
              <a:t> lines weak again in hottest stars as </a:t>
            </a:r>
            <a:r>
              <a:rPr lang="en-US" baseline="0" dirty="0" err="1" smtClean="0"/>
              <a:t>n_II</a:t>
            </a:r>
            <a:r>
              <a:rPr lang="en-US" baseline="0" dirty="0" smtClean="0"/>
              <a:t> &gt; </a:t>
            </a:r>
            <a:r>
              <a:rPr lang="en-US" baseline="0" dirty="0" err="1" smtClean="0"/>
              <a:t>n_I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60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Whole star – where optical depths can be</a:t>
            </a:r>
            <a:r>
              <a:rPr lang="en-US" baseline="0" dirty="0" smtClean="0"/>
              <a:t> large too.</a:t>
            </a:r>
          </a:p>
          <a:p>
            <a:r>
              <a:rPr lang="en-US" baseline="0" dirty="0" smtClean="0"/>
              <a:t>With T profile, can determine others given ideal gas law. </a:t>
            </a:r>
          </a:p>
          <a:p>
            <a:r>
              <a:rPr lang="en-US" baseline="0" dirty="0" smtClean="0"/>
              <a:t>Important in the interior (</a:t>
            </a:r>
            <a:r>
              <a:rPr lang="en-US" baseline="0" dirty="0" err="1" smtClean="0"/>
              <a:t>Ch</a:t>
            </a:r>
            <a:r>
              <a:rPr lang="en-US" baseline="0" dirty="0" smtClean="0"/>
              <a:t> 5 – later).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5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Estimate the temperature – 30,000 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Estimate the temperature – 4000 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5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</a:t>
            </a:r>
            <a:r>
              <a:rPr lang="en-US" baseline="0" dirty="0" smtClean="0"/>
              <a:t> Blackbody physics works well – but real spectra require more details, e.g., here we are l</a:t>
            </a:r>
            <a:r>
              <a:rPr lang="en-US" dirty="0" smtClean="0"/>
              <a:t>ooking at MORE of the wavelength coverage of spectra – what the hell?!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elements also have photoionization edges.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37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know about opacity sources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06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up on board first!!</a:t>
            </a:r>
          </a:p>
          <a:p>
            <a:r>
              <a:rPr lang="en-US" dirty="0" smtClean="0"/>
              <a:t>Beware the overuse of “sigma” (cross section and scattering opacity)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34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need to know about intensity</a:t>
            </a:r>
            <a:r>
              <a:rPr lang="en-US" baseline="0" dirty="0" smtClean="0"/>
              <a:t> of light along a beam - </a:t>
            </a:r>
            <a:r>
              <a:rPr lang="en-US" dirty="0" smtClean="0"/>
              <a:t>Definition</a:t>
            </a:r>
            <a:r>
              <a:rPr lang="en-US" baseline="0" dirty="0" smtClean="0"/>
              <a:t> &amp; theory behind </a:t>
            </a:r>
            <a:r>
              <a:rPr lang="en-US" baseline="0" dirty="0" err="1" smtClean="0"/>
              <a:t>I_nu</a:t>
            </a:r>
            <a:r>
              <a:rPr lang="en-US" baseline="0" dirty="0" smtClean="0"/>
              <a:t> ** notes for the board!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AF9C-EBA0-D74D-9F23-A753790605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0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0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5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2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6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9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6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6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AB7FB-AF00-F245-98C4-2D6E65E39C80}" type="datetimeFigureOut">
              <a:rPr lang="en-US" smtClean="0"/>
              <a:t>18-02-20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8165C-46F9-FB4F-958E-92F1A9F7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6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A404 / 2018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Stellar Atmospheres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16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9 at 12.03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48" y="1697789"/>
            <a:ext cx="6859815" cy="37297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5034" y="421047"/>
            <a:ext cx="70354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Competition between excitation and ionization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</a:rPr>
              <a:t>d</a:t>
            </a:r>
            <a:r>
              <a:rPr lang="en-US" sz="2800" dirty="0" smtClean="0">
                <a:solidFill>
                  <a:srgbClr val="FFFF00"/>
                </a:solidFill>
              </a:rPr>
              <a:t>etermines when line intensities are strongest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81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" y="187158"/>
            <a:ext cx="8174789" cy="63168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9266" y="3729789"/>
            <a:ext cx="1768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43509A"/>
                </a:solidFill>
              </a:rPr>
              <a:t>Balmer</a:t>
            </a:r>
            <a:r>
              <a:rPr lang="en-US" sz="1600" dirty="0" smtClean="0">
                <a:solidFill>
                  <a:srgbClr val="43509A"/>
                </a:solidFill>
              </a:rPr>
              <a:t> lines of H</a:t>
            </a:r>
          </a:p>
          <a:p>
            <a:endParaRPr lang="en-US" sz="1600" dirty="0">
              <a:solidFill>
                <a:srgbClr val="3366FF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SUN</a:t>
            </a:r>
          </a:p>
          <a:p>
            <a:endParaRPr lang="en-US" sz="1600" dirty="0"/>
          </a:p>
          <a:p>
            <a:r>
              <a:rPr lang="en-US" sz="1600" dirty="0" smtClean="0">
                <a:solidFill>
                  <a:srgbClr val="AD4639"/>
                </a:solidFill>
              </a:rPr>
              <a:t>Molecular features</a:t>
            </a:r>
            <a:endParaRPr lang="en-US" sz="1600" dirty="0">
              <a:solidFill>
                <a:srgbClr val="AD46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9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016000"/>
            <a:ext cx="7366000" cy="482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158" y="882316"/>
            <a:ext cx="6697579" cy="401052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6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016000"/>
            <a:ext cx="7366000" cy="482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63579" y="882316"/>
            <a:ext cx="6891421" cy="401052"/>
          </a:xfrm>
          <a:prstGeom prst="rect">
            <a:avLst/>
          </a:prstGeom>
          <a:solidFill>
            <a:srgbClr val="FFFFFF"/>
          </a:solidFill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3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1" y="910332"/>
            <a:ext cx="8141368" cy="57419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1381" y="328352"/>
            <a:ext cx="263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 err="1" smtClean="0">
                <a:solidFill>
                  <a:schemeClr val="bg1"/>
                </a:solidFill>
              </a:rPr>
              <a:t>Radiative</a:t>
            </a:r>
            <a:r>
              <a:rPr lang="en-US" sz="2400" u="sng" dirty="0" smtClean="0">
                <a:solidFill>
                  <a:schemeClr val="bg1"/>
                </a:solidFill>
              </a:rPr>
              <a:t> Transport  </a:t>
            </a:r>
            <a:endParaRPr lang="en-US" sz="2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83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3158" y="497123"/>
            <a:ext cx="4430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solidFill>
                  <a:srgbClr val="000000"/>
                </a:solidFill>
              </a:rPr>
              <a:t>Effects of Photoionization on a Spectrum</a:t>
            </a:r>
            <a:endParaRPr lang="en-US" sz="2000" u="sng" dirty="0">
              <a:solidFill>
                <a:srgbClr val="000000"/>
              </a:solidFill>
            </a:endParaRPr>
          </a:p>
        </p:txBody>
      </p:sp>
      <p:pic>
        <p:nvPicPr>
          <p:cNvPr id="3" name="Picture 2" descr="Screen Shot 2015-01-09 at 11.33.2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3" r="14732"/>
          <a:stretch/>
        </p:blipFill>
        <p:spPr>
          <a:xfrm>
            <a:off x="0" y="1090837"/>
            <a:ext cx="5261586" cy="2352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40948" y="1320021"/>
            <a:ext cx="353027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Any photons above the energy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threshhold</a:t>
            </a:r>
            <a:r>
              <a:rPr lang="en-US" dirty="0" smtClean="0">
                <a:solidFill>
                  <a:srgbClr val="000000"/>
                </a:solidFill>
              </a:rPr>
              <a:t> can </a:t>
            </a:r>
            <a:r>
              <a:rPr lang="en-US" dirty="0" err="1" smtClean="0">
                <a:solidFill>
                  <a:srgbClr val="000000"/>
                </a:solidFill>
              </a:rPr>
              <a:t>photoionize</a:t>
            </a:r>
            <a:r>
              <a:rPr lang="en-US" dirty="0" smtClean="0">
                <a:solidFill>
                  <a:srgbClr val="000000"/>
                </a:solidFill>
              </a:rPr>
              <a:t> the </a:t>
            </a:r>
          </a:p>
          <a:p>
            <a:r>
              <a:rPr lang="en-US" dirty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ound electron, with excess energy </a:t>
            </a:r>
          </a:p>
          <a:p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ransforming into its kinetic energy.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	For E</a:t>
            </a:r>
            <a:r>
              <a:rPr lang="en-US" baseline="-25000" dirty="0" smtClean="0">
                <a:solidFill>
                  <a:srgbClr val="000000"/>
                </a:solidFill>
              </a:rPr>
              <a:t>n=1 </a:t>
            </a:r>
            <a:r>
              <a:rPr lang="en-US" dirty="0" smtClean="0">
                <a:solidFill>
                  <a:srgbClr val="000000"/>
                </a:solidFill>
              </a:rPr>
              <a:t>= 13.6 </a:t>
            </a:r>
            <a:r>
              <a:rPr lang="en-US" dirty="0" err="1" smtClean="0">
                <a:solidFill>
                  <a:srgbClr val="000000"/>
                </a:solidFill>
              </a:rPr>
              <a:t>eV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     For E</a:t>
            </a:r>
            <a:r>
              <a:rPr lang="en-US" baseline="-25000" dirty="0" smtClean="0">
                <a:solidFill>
                  <a:srgbClr val="000000"/>
                </a:solidFill>
              </a:rPr>
              <a:t>n=2 </a:t>
            </a:r>
            <a:r>
              <a:rPr lang="en-US" dirty="0" smtClean="0">
                <a:solidFill>
                  <a:srgbClr val="000000"/>
                </a:solidFill>
              </a:rPr>
              <a:t>= 13.6/4 = 3.4 </a:t>
            </a:r>
            <a:r>
              <a:rPr lang="en-US" dirty="0" err="1" smtClean="0">
                <a:solidFill>
                  <a:srgbClr val="000000"/>
                </a:solidFill>
              </a:rPr>
              <a:t>eV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Photoionization cross sections 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 (</a:t>
            </a:r>
            <a:r>
              <a:rPr lang="en-US" dirty="0" err="1" smtClean="0">
                <a:solidFill>
                  <a:srgbClr val="000000"/>
                </a:solidFill>
              </a:rPr>
              <a:t>σ</a:t>
            </a:r>
            <a:r>
              <a:rPr lang="en-US" baseline="-25000" dirty="0" err="1" smtClean="0">
                <a:solidFill>
                  <a:srgbClr val="000000"/>
                </a:solidFill>
              </a:rPr>
              <a:t>ν</a:t>
            </a:r>
            <a:r>
              <a:rPr lang="en-US" dirty="0" smtClean="0">
                <a:solidFill>
                  <a:srgbClr val="000000"/>
                </a:solidFill>
              </a:rPr>
              <a:t> x 10</a:t>
            </a:r>
            <a:r>
              <a:rPr lang="en-US" baseline="30000" dirty="0" smtClean="0">
                <a:solidFill>
                  <a:srgbClr val="000000"/>
                </a:solidFill>
              </a:rPr>
              <a:t>-28 </a:t>
            </a:r>
            <a:r>
              <a:rPr lang="en-US" dirty="0" smtClean="0">
                <a:solidFill>
                  <a:srgbClr val="000000"/>
                </a:solidFill>
              </a:rPr>
              <a:t>cm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) ~ 1/ ν</a:t>
            </a:r>
            <a:r>
              <a:rPr lang="en-US" baseline="30000" dirty="0" smtClean="0">
                <a:solidFill>
                  <a:srgbClr val="000000"/>
                </a:solidFill>
              </a:rPr>
              <a:t>3</a:t>
            </a:r>
            <a:endParaRPr lang="en-US" baseline="30000" dirty="0">
              <a:solidFill>
                <a:srgbClr val="000000"/>
              </a:solidFill>
            </a:endParaRPr>
          </a:p>
        </p:txBody>
      </p:sp>
      <p:pic>
        <p:nvPicPr>
          <p:cNvPr id="5" name="Picture 4" descr="Photo on 2015-01-13 at 12.33 PM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9" t="14474" r="27193" b="53289"/>
          <a:stretch/>
        </p:blipFill>
        <p:spPr>
          <a:xfrm flipH="1">
            <a:off x="432585" y="3796631"/>
            <a:ext cx="4829001" cy="240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0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21" y="1283724"/>
            <a:ext cx="6971632" cy="49138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2211" y="684281"/>
            <a:ext cx="5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Przybilla</a:t>
            </a:r>
            <a:r>
              <a:rPr lang="en-US" dirty="0" smtClean="0">
                <a:solidFill>
                  <a:schemeClr val="bg1"/>
                </a:solidFill>
              </a:rPr>
              <a:t> &amp; Butler 2001 Astronomy &amp; Astrophysics 379, 955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12498" y="3529262"/>
            <a:ext cx="122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T=10,000 K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4631" y="5905990"/>
            <a:ext cx="140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UV spectrum 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83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2737" y="521368"/>
            <a:ext cx="4591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solidFill>
                  <a:srgbClr val="000000"/>
                </a:solidFill>
              </a:rPr>
              <a:t>Radiative</a:t>
            </a:r>
            <a:r>
              <a:rPr lang="en-US" sz="2000" u="sng" dirty="0" smtClean="0">
                <a:solidFill>
                  <a:srgbClr val="000000"/>
                </a:solidFill>
              </a:rPr>
              <a:t> Opacities in Stellar Atmospheres</a:t>
            </a:r>
            <a:endParaRPr lang="en-US" sz="2000" u="sng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316" y="1213125"/>
            <a:ext cx="8153569" cy="5355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>
                <a:solidFill>
                  <a:srgbClr val="0000FF"/>
                </a:solidFill>
              </a:rPr>
              <a:t>Four Types of </a:t>
            </a:r>
            <a:r>
              <a:rPr lang="en-US" dirty="0" err="1">
                <a:solidFill>
                  <a:srgbClr val="0000FF"/>
                </a:solidFill>
              </a:rPr>
              <a:t>Radiative</a:t>
            </a:r>
            <a:r>
              <a:rPr lang="en-US" dirty="0">
                <a:solidFill>
                  <a:srgbClr val="0000FF"/>
                </a:solidFill>
              </a:rPr>
              <a:t> Opacities: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- bound</a:t>
            </a:r>
            <a:r>
              <a:rPr lang="en-US" dirty="0" smtClean="0">
                <a:solidFill>
                  <a:srgbClr val="000000"/>
                </a:solidFill>
              </a:rPr>
              <a:t>-free </a:t>
            </a:r>
            <a:r>
              <a:rPr lang="en-US" dirty="0">
                <a:solidFill>
                  <a:srgbClr val="000000"/>
                </a:solidFill>
              </a:rPr>
              <a:t>transitions</a:t>
            </a:r>
          </a:p>
          <a:p>
            <a:r>
              <a:rPr lang="en-US" dirty="0">
                <a:solidFill>
                  <a:srgbClr val="000000"/>
                </a:solidFill>
              </a:rPr>
              <a:t>	- bound</a:t>
            </a:r>
            <a:r>
              <a:rPr lang="en-US" dirty="0" smtClean="0">
                <a:solidFill>
                  <a:srgbClr val="000000"/>
                </a:solidFill>
              </a:rPr>
              <a:t>-bound </a:t>
            </a:r>
            <a:r>
              <a:rPr lang="en-US" dirty="0">
                <a:solidFill>
                  <a:srgbClr val="000000"/>
                </a:solidFill>
              </a:rPr>
              <a:t>transitions</a:t>
            </a:r>
          </a:p>
          <a:p>
            <a:r>
              <a:rPr lang="en-US" dirty="0">
                <a:solidFill>
                  <a:srgbClr val="000000"/>
                </a:solidFill>
              </a:rPr>
              <a:t>	- free-free transitions (near an </a:t>
            </a:r>
            <a:r>
              <a:rPr lang="en-US" dirty="0" smtClean="0">
                <a:solidFill>
                  <a:srgbClr val="000000"/>
                </a:solidFill>
              </a:rPr>
              <a:t>atom, changes energy)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- scattering </a:t>
            </a:r>
            <a:r>
              <a:rPr lang="en-US" dirty="0" smtClean="0">
                <a:solidFill>
                  <a:srgbClr val="000000"/>
                </a:solidFill>
              </a:rPr>
              <a:t>processes (does ~not change wavelength)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Radiative</a:t>
            </a:r>
            <a:r>
              <a:rPr lang="en-US" dirty="0" smtClean="0">
                <a:solidFill>
                  <a:srgbClr val="0000FF"/>
                </a:solidFill>
              </a:rPr>
              <a:t> Opacity:	</a:t>
            </a:r>
            <a:r>
              <a:rPr lang="en-US" dirty="0" smtClean="0">
                <a:solidFill>
                  <a:srgbClr val="000000"/>
                </a:solidFill>
              </a:rPr>
              <a:t> the ability of matter to absorb or scatter photons.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	- In most stars, collisions dominate therefore thermalizes the radiation field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         (</a:t>
            </a:r>
            <a:r>
              <a:rPr lang="en-US" dirty="0" err="1" smtClean="0">
                <a:solidFill>
                  <a:srgbClr val="000000"/>
                </a:solidFill>
              </a:rPr>
              <a:t>T</a:t>
            </a:r>
            <a:r>
              <a:rPr lang="en-US" baseline="-25000" dirty="0" err="1" smtClean="0">
                <a:solidFill>
                  <a:srgbClr val="000000"/>
                </a:solidFill>
              </a:rPr>
              <a:t>rad</a:t>
            </a:r>
            <a:r>
              <a:rPr lang="en-US" dirty="0" smtClean="0">
                <a:solidFill>
                  <a:srgbClr val="000000"/>
                </a:solidFill>
              </a:rPr>
              <a:t> = </a:t>
            </a:r>
            <a:r>
              <a:rPr lang="en-US" dirty="0" err="1" smtClean="0">
                <a:solidFill>
                  <a:srgbClr val="000000"/>
                </a:solidFill>
              </a:rPr>
              <a:t>T</a:t>
            </a:r>
            <a:r>
              <a:rPr lang="en-US" baseline="-25000" dirty="0" err="1" smtClean="0">
                <a:solidFill>
                  <a:srgbClr val="000000"/>
                </a:solidFill>
              </a:rPr>
              <a:t>eff</a:t>
            </a:r>
            <a:r>
              <a:rPr lang="en-US" dirty="0" smtClean="0">
                <a:solidFill>
                  <a:srgbClr val="000000"/>
                </a:solidFill>
              </a:rPr>
              <a:t>), and the </a:t>
            </a:r>
            <a:r>
              <a:rPr lang="en-US" dirty="0" err="1" smtClean="0">
                <a:solidFill>
                  <a:srgbClr val="000000"/>
                </a:solidFill>
              </a:rPr>
              <a:t>Saha</a:t>
            </a:r>
            <a:r>
              <a:rPr lang="en-US" dirty="0" smtClean="0">
                <a:solidFill>
                  <a:srgbClr val="000000"/>
                </a:solidFill>
              </a:rPr>
              <a:t>-Boltzmann equations determine atomic populations.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	- electrons dominate collisions ( ½ mv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= 3/2 </a:t>
            </a:r>
            <a:r>
              <a:rPr lang="en-US" dirty="0" err="1" smtClean="0">
                <a:solidFill>
                  <a:srgbClr val="000000"/>
                </a:solidFill>
              </a:rPr>
              <a:t>kT</a:t>
            </a:r>
            <a:r>
              <a:rPr lang="en-US" dirty="0" smtClean="0">
                <a:solidFill>
                  <a:srgbClr val="000000"/>
                </a:solidFill>
              </a:rPr>
              <a:t> ), i.e., smaller m means higher v.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	- thus, the statistical equilibrium of the atomic populations is dominated by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       electron-atom collisions (not, e.g., atom-atom or photon-atom).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1759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962" y="567975"/>
            <a:ext cx="875872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smtClean="0"/>
              <a:t>					 </a:t>
            </a:r>
          </a:p>
          <a:p>
            <a:endParaRPr lang="en-US" dirty="0">
              <a:solidFill>
                <a:srgbClr val="3366FF"/>
              </a:solidFill>
            </a:endParaRPr>
          </a:p>
          <a:p>
            <a:endParaRPr lang="en-US" dirty="0">
              <a:solidFill>
                <a:srgbClr val="3366FF"/>
              </a:solidFill>
            </a:endParaRPr>
          </a:p>
          <a:p>
            <a:endParaRPr lang="en-US" dirty="0">
              <a:solidFill>
                <a:srgbClr val="3366FF"/>
              </a:solidFill>
            </a:endParaRPr>
          </a:p>
          <a:p>
            <a:r>
              <a:rPr lang="en-US" i="1" dirty="0" smtClean="0">
                <a:solidFill>
                  <a:srgbClr val="0000FF"/>
                </a:solidFill>
              </a:rPr>
              <a:t>(</a:t>
            </a:r>
            <a:r>
              <a:rPr lang="en-US" i="1" dirty="0" err="1" smtClean="0">
                <a:solidFill>
                  <a:srgbClr val="0000FF"/>
                </a:solidFill>
              </a:rPr>
              <a:t>Eq</a:t>
            </a:r>
            <a:r>
              <a:rPr lang="en-US" i="1" dirty="0" smtClean="0">
                <a:solidFill>
                  <a:srgbClr val="0000FF"/>
                </a:solidFill>
              </a:rPr>
              <a:t> 3.2 reversed words)    	</a:t>
            </a:r>
            <a:r>
              <a:rPr lang="en-US" dirty="0" err="1" smtClean="0">
                <a:solidFill>
                  <a:srgbClr val="3366FF"/>
                </a:solidFill>
              </a:rPr>
              <a:t>ρ</a:t>
            </a:r>
            <a:r>
              <a:rPr lang="en-US" dirty="0" smtClean="0">
                <a:solidFill>
                  <a:srgbClr val="3366FF"/>
                </a:solidFill>
              </a:rPr>
              <a:t> = mass density (g/cm</a:t>
            </a:r>
            <a:r>
              <a:rPr lang="en-US" baseline="30000" dirty="0" smtClean="0">
                <a:solidFill>
                  <a:srgbClr val="3366FF"/>
                </a:solidFill>
              </a:rPr>
              <a:t>3</a:t>
            </a:r>
            <a:r>
              <a:rPr lang="en-US" dirty="0" smtClean="0">
                <a:solidFill>
                  <a:srgbClr val="3366FF"/>
                </a:solidFill>
              </a:rPr>
              <a:t>)        </a:t>
            </a:r>
          </a:p>
          <a:p>
            <a:r>
              <a:rPr lang="en-US" dirty="0">
                <a:solidFill>
                  <a:srgbClr val="3366FF"/>
                </a:solidFill>
                <a:latin typeface="Big Caslon"/>
                <a:cs typeface="Big Caslon"/>
              </a:rPr>
              <a:t>	</a:t>
            </a:r>
            <a:r>
              <a:rPr lang="en-US" dirty="0" smtClean="0">
                <a:solidFill>
                  <a:srgbClr val="3366FF"/>
                </a:solidFill>
                <a:latin typeface="Big Caslon"/>
                <a:cs typeface="Big Caslon"/>
              </a:rPr>
              <a:t>										</a:t>
            </a:r>
            <a:r>
              <a:rPr lang="en-US" dirty="0" err="1" smtClean="0">
                <a:solidFill>
                  <a:srgbClr val="3366FF"/>
                </a:solidFill>
                <a:latin typeface="Big Caslon"/>
                <a:cs typeface="Big Caslon"/>
              </a:rPr>
              <a:t>k</a:t>
            </a:r>
            <a:r>
              <a:rPr lang="en-US" baseline="-25000" dirty="0" err="1" smtClean="0">
                <a:solidFill>
                  <a:srgbClr val="3366FF"/>
                </a:solidFill>
              </a:rPr>
              <a:t>ν</a:t>
            </a:r>
            <a:r>
              <a:rPr lang="en-US" dirty="0" smtClean="0">
                <a:solidFill>
                  <a:srgbClr val="3366FF"/>
                </a:solidFill>
              </a:rPr>
              <a:t> =  “</a:t>
            </a:r>
            <a:r>
              <a:rPr lang="en-US" dirty="0" err="1" smtClean="0">
                <a:solidFill>
                  <a:srgbClr val="3366FF"/>
                </a:solidFill>
              </a:rPr>
              <a:t>radiative</a:t>
            </a:r>
            <a:r>
              <a:rPr lang="en-US" dirty="0" smtClean="0">
                <a:solidFill>
                  <a:srgbClr val="3366FF"/>
                </a:solidFill>
              </a:rPr>
              <a:t> opacity” 	  = cross section per mass (cm</a:t>
            </a:r>
            <a:r>
              <a:rPr lang="en-US" baseline="30000" dirty="0" smtClean="0">
                <a:solidFill>
                  <a:srgbClr val="3366FF"/>
                </a:solidFill>
              </a:rPr>
              <a:t>2</a:t>
            </a:r>
            <a:r>
              <a:rPr lang="en-US" dirty="0" smtClean="0">
                <a:solidFill>
                  <a:srgbClr val="3366FF"/>
                </a:solidFill>
              </a:rPr>
              <a:t>/g)</a:t>
            </a:r>
          </a:p>
        </p:txBody>
      </p:sp>
      <p:pic>
        <p:nvPicPr>
          <p:cNvPr id="3" name="Picture 2" descr="Screen Shot 2015-01-13 at 12.09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9" r="4744" b="19516"/>
          <a:stretch/>
        </p:blipFill>
        <p:spPr>
          <a:xfrm>
            <a:off x="518962" y="962527"/>
            <a:ext cx="8371038" cy="655052"/>
          </a:xfrm>
          <a:prstGeom prst="rect">
            <a:avLst/>
          </a:prstGeom>
        </p:spPr>
      </p:pic>
      <p:pic>
        <p:nvPicPr>
          <p:cNvPr id="5" name="Picture 4" descr="Screen Shot 2015-01-13 at 12.09.4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" t="26928" r="12760" b="12179"/>
          <a:stretch/>
        </p:blipFill>
        <p:spPr>
          <a:xfrm>
            <a:off x="5403962" y="2361615"/>
            <a:ext cx="1911684" cy="60157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114759" y="3167657"/>
            <a:ext cx="2846454" cy="1120153"/>
            <a:chOff x="5114759" y="3276016"/>
            <a:chExt cx="2846454" cy="1120153"/>
          </a:xfrm>
        </p:grpSpPr>
        <p:sp>
          <p:nvSpPr>
            <p:cNvPr id="7" name="TextBox 6"/>
            <p:cNvSpPr txBox="1"/>
            <p:nvPr/>
          </p:nvSpPr>
          <p:spPr>
            <a:xfrm>
              <a:off x="5681134" y="3364480"/>
              <a:ext cx="22800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  absorption processes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</a:rPr>
                <a:t> scattering processes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 descr="Screen Shot 2015-01-13 at 12.09.41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92" t="26928" r="48205" b="20580"/>
            <a:stretch/>
          </p:blipFill>
          <p:spPr>
            <a:xfrm>
              <a:off x="5156647" y="3276016"/>
              <a:ext cx="404616" cy="518573"/>
            </a:xfrm>
            <a:prstGeom prst="rect">
              <a:avLst/>
            </a:prstGeom>
          </p:spPr>
        </p:pic>
        <p:pic>
          <p:nvPicPr>
            <p:cNvPr id="9" name="Picture 8" descr="Screen Shot 2015-01-13 at 12.09.41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64" t="26928" r="14257" b="12179"/>
            <a:stretch/>
          </p:blipFill>
          <p:spPr>
            <a:xfrm>
              <a:off x="5114759" y="3794590"/>
              <a:ext cx="566375" cy="60157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18413" y="4502833"/>
            <a:ext cx="799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One dominant form of scattering in most stellar atmospheres is from free electrons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(recall: Thomson scattering), which is ~ independent of frequency.   Thus,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12632" y="5149166"/>
            <a:ext cx="2192199" cy="942200"/>
            <a:chOff x="5013158" y="5777277"/>
            <a:chExt cx="1991673" cy="759332"/>
          </a:xfrm>
        </p:grpSpPr>
        <p:pic>
          <p:nvPicPr>
            <p:cNvPr id="11" name="Picture 10" descr="Screen Shot 2015-01-13 at 12.10.00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28"/>
            <a:stretch/>
          </p:blipFill>
          <p:spPr>
            <a:xfrm>
              <a:off x="5156647" y="5777277"/>
              <a:ext cx="1848184" cy="75933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13158" y="6256421"/>
              <a:ext cx="548105" cy="280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Screen Shot 2015-01-13 at 12.10.00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0" b="48579"/>
          <a:stretch/>
        </p:blipFill>
        <p:spPr>
          <a:xfrm>
            <a:off x="6045646" y="6105444"/>
            <a:ext cx="820599" cy="4579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65558" y="5963576"/>
            <a:ext cx="548105" cy="2801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10421" y="6217739"/>
            <a:ext cx="208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= 6.6524 x 10 </a:t>
            </a:r>
            <a:r>
              <a:rPr lang="en-US" baseline="30000" dirty="0" smtClean="0">
                <a:solidFill>
                  <a:srgbClr val="000000"/>
                </a:solidFill>
              </a:rPr>
              <a:t>-25 </a:t>
            </a:r>
            <a:r>
              <a:rPr lang="en-US" dirty="0" smtClean="0">
                <a:solidFill>
                  <a:srgbClr val="000000"/>
                </a:solidFill>
              </a:rPr>
              <a:t>cm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endParaRPr lang="en-US" baseline="300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158" y="374316"/>
            <a:ext cx="267368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Opacity:          </a:t>
            </a:r>
            <a:r>
              <a:rPr lang="en-US" sz="2000" i="1" dirty="0" smtClean="0"/>
              <a:t>(cm</a:t>
            </a:r>
            <a:r>
              <a:rPr lang="en-US" sz="2000" i="1" baseline="30000" dirty="0" smtClean="0"/>
              <a:t>-1</a:t>
            </a:r>
            <a:r>
              <a:rPr lang="en-US" sz="2000" i="1" dirty="0" smtClean="0"/>
              <a:t>)</a:t>
            </a:r>
            <a:endParaRPr lang="en-US" sz="2000" i="1" dirty="0"/>
          </a:p>
        </p:txBody>
      </p:sp>
      <p:pic>
        <p:nvPicPr>
          <p:cNvPr id="18" name="Picture 17" descr="Screen Shot 2015-01-13 at 12.09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33" t="32051" r="5750" b="35097"/>
          <a:stretch/>
        </p:blipFill>
        <p:spPr>
          <a:xfrm>
            <a:off x="4517823" y="494903"/>
            <a:ext cx="452745" cy="2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2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4 at 12.33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068804"/>
            <a:ext cx="5987381" cy="5518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0842" y="598178"/>
            <a:ext cx="176735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Specific 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0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887505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67582" y="3943684"/>
            <a:ext cx="1768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43509A"/>
                </a:solidFill>
              </a:rPr>
              <a:t>Balmer</a:t>
            </a:r>
            <a:r>
              <a:rPr lang="en-US" sz="1600" dirty="0" smtClean="0">
                <a:solidFill>
                  <a:srgbClr val="43509A"/>
                </a:solidFill>
              </a:rPr>
              <a:t> lines of H</a:t>
            </a:r>
          </a:p>
          <a:p>
            <a:endParaRPr lang="en-US" sz="1600" dirty="0">
              <a:solidFill>
                <a:srgbClr val="3366FF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SUN</a:t>
            </a:r>
          </a:p>
          <a:p>
            <a:endParaRPr lang="en-US" sz="1600" dirty="0"/>
          </a:p>
          <a:p>
            <a:r>
              <a:rPr lang="en-US" sz="1600" dirty="0" smtClean="0">
                <a:solidFill>
                  <a:srgbClr val="AD4639"/>
                </a:solidFill>
              </a:rPr>
              <a:t>Molecular features</a:t>
            </a:r>
            <a:endParaRPr lang="en-US" sz="1600" dirty="0">
              <a:solidFill>
                <a:srgbClr val="AD46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7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4 at 12.33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068804"/>
            <a:ext cx="5987381" cy="5518803"/>
          </a:xfrm>
          <a:prstGeom prst="rect">
            <a:avLst/>
          </a:prstGeom>
        </p:spPr>
      </p:pic>
      <p:pic>
        <p:nvPicPr>
          <p:cNvPr id="3" name="Picture 2" descr="Screen Shot 2016-01-12 at 12.45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58" y="3001188"/>
            <a:ext cx="4099426" cy="3749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0842" y="598178"/>
            <a:ext cx="176735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Specific 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6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4 at 12.5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22" y="1127627"/>
            <a:ext cx="4584700" cy="685800"/>
          </a:xfrm>
          <a:prstGeom prst="rect">
            <a:avLst/>
          </a:prstGeom>
        </p:spPr>
      </p:pic>
      <p:pic>
        <p:nvPicPr>
          <p:cNvPr id="2" name="Picture 1" descr="Screen Shot 2015-01-14 at 12.30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8" y="1757226"/>
            <a:ext cx="4860245" cy="4993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0842" y="598178"/>
            <a:ext cx="182614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Average Intensity</a:t>
            </a:r>
            <a:endParaRPr lang="en-US" dirty="0"/>
          </a:p>
        </p:txBody>
      </p:sp>
      <p:pic>
        <p:nvPicPr>
          <p:cNvPr id="6" name="Picture 5" descr="Screen Shot 2016-01-12 at 12.45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50" y="3154947"/>
            <a:ext cx="3931334" cy="35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4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4 at 12.41.0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7"/>
          <a:stretch/>
        </p:blipFill>
        <p:spPr>
          <a:xfrm>
            <a:off x="1789364" y="1537369"/>
            <a:ext cx="5950909" cy="431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9790" y="598178"/>
            <a:ext cx="388350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Specific Intensity, estimated as a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2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4 at 12.41.0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7"/>
          <a:stretch/>
        </p:blipFill>
        <p:spPr>
          <a:xfrm>
            <a:off x="1628943" y="2513264"/>
            <a:ext cx="5950909" cy="4318000"/>
          </a:xfrm>
          <a:prstGeom prst="rect">
            <a:avLst/>
          </a:prstGeom>
        </p:spPr>
      </p:pic>
      <p:pic>
        <p:nvPicPr>
          <p:cNvPr id="4" name="Picture 3" descr="Screen Shot 2015-01-14 at 1.07.4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7"/>
          <a:stretch/>
        </p:blipFill>
        <p:spPr>
          <a:xfrm>
            <a:off x="0" y="1122080"/>
            <a:ext cx="9094539" cy="1210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0842" y="598178"/>
            <a:ext cx="31854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(Monochromatic) </a:t>
            </a:r>
            <a:r>
              <a:rPr lang="en-US" dirty="0" err="1" smtClean="0"/>
              <a:t>Radiative</a:t>
            </a:r>
            <a:r>
              <a:rPr lang="en-US" dirty="0" smtClean="0"/>
              <a:t> Flux</a:t>
            </a:r>
            <a:endParaRPr lang="en-US" dirty="0"/>
          </a:p>
        </p:txBody>
      </p:sp>
      <p:pic>
        <p:nvPicPr>
          <p:cNvPr id="3" name="Picture 2" descr="Screen Shot 2018-02-07 at 12.55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263" y="1229895"/>
            <a:ext cx="823495" cy="36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1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1-18 at 11.4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6" y="735960"/>
            <a:ext cx="8001000" cy="863600"/>
          </a:xfrm>
          <a:prstGeom prst="rect">
            <a:avLst/>
          </a:prstGeom>
        </p:spPr>
      </p:pic>
      <p:pic>
        <p:nvPicPr>
          <p:cNvPr id="6" name="Picture 5" descr="Screen Shot 2017-01-18 at 11.43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31895"/>
            <a:ext cx="4787900" cy="774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046" y="1872993"/>
            <a:ext cx="5863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Example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where  </a:t>
            </a:r>
            <a:r>
              <a:rPr lang="en-US" sz="2000" dirty="0" err="1" smtClean="0">
                <a:solidFill>
                  <a:srgbClr val="0000FF"/>
                </a:solidFill>
              </a:rPr>
              <a:t>I</a:t>
            </a:r>
            <a:r>
              <a:rPr lang="en-US" sz="2000" baseline="-25000" dirty="0" err="1" smtClean="0">
                <a:solidFill>
                  <a:srgbClr val="0000FF"/>
                </a:solidFill>
              </a:rPr>
              <a:t>ν</a:t>
            </a:r>
            <a:r>
              <a:rPr lang="en-US" sz="2000" dirty="0" smtClean="0">
                <a:solidFill>
                  <a:srgbClr val="0000FF"/>
                </a:solidFill>
              </a:rPr>
              <a:t> is </a:t>
            </a:r>
            <a:r>
              <a:rPr lang="en-US" sz="2000" dirty="0" err="1" smtClean="0">
                <a:solidFill>
                  <a:srgbClr val="0000FF"/>
                </a:solidFill>
              </a:rPr>
              <a:t>B</a:t>
            </a:r>
            <a:r>
              <a:rPr lang="en-US" sz="2000" baseline="-25000" dirty="0" err="1">
                <a:solidFill>
                  <a:srgbClr val="0000FF"/>
                </a:solidFill>
              </a:rPr>
              <a:t>ν</a:t>
            </a:r>
            <a:r>
              <a:rPr lang="en-US" sz="2000" dirty="0" smtClean="0">
                <a:solidFill>
                  <a:srgbClr val="0000FF"/>
                </a:solidFill>
              </a:rPr>
              <a:t>  - at the surface of a blackbody.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2473158"/>
            <a:ext cx="745588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 solve this, we use that “by definition the specific intensity at the surface of</a:t>
            </a:r>
          </a:p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 blackbody is equal to </a:t>
            </a:r>
            <a:r>
              <a:rPr lang="en-US" dirty="0" err="1" smtClean="0">
                <a:solidFill>
                  <a:schemeClr val="bg1"/>
                </a:solidFill>
              </a:rPr>
              <a:t>B</a:t>
            </a:r>
            <a:r>
              <a:rPr lang="en-US" baseline="-25000" dirty="0" err="1">
                <a:solidFill>
                  <a:schemeClr val="bg1"/>
                </a:solidFill>
              </a:rPr>
              <a:t>ν</a:t>
            </a:r>
            <a:r>
              <a:rPr lang="en-US" dirty="0" smtClean="0">
                <a:solidFill>
                  <a:schemeClr val="bg1"/>
                </a:solidFill>
              </a:rPr>
              <a:t> for 0 &lt; u &lt; 1 and nil for -1 &lt; u &lt; 0. “  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Thus, isotropic at the surface, in the outward direction only. 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Calculation then of the monochromatic flux 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727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4 at 12.41.0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7"/>
          <a:stretch/>
        </p:blipFill>
        <p:spPr>
          <a:xfrm>
            <a:off x="1628943" y="2513264"/>
            <a:ext cx="5950909" cy="4318000"/>
          </a:xfrm>
          <a:prstGeom prst="rect">
            <a:avLst/>
          </a:prstGeom>
        </p:spPr>
      </p:pic>
      <p:pic>
        <p:nvPicPr>
          <p:cNvPr id="4" name="Picture 3" descr="Screen Shot 2015-01-14 at 1.07.4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7"/>
          <a:stretch/>
        </p:blipFill>
        <p:spPr>
          <a:xfrm>
            <a:off x="0" y="1122080"/>
            <a:ext cx="9094539" cy="1210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0842" y="598178"/>
            <a:ext cx="31854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(Monochromatic) </a:t>
            </a:r>
            <a:r>
              <a:rPr lang="en-US" dirty="0" err="1" smtClean="0"/>
              <a:t>Radiative</a:t>
            </a:r>
            <a:r>
              <a:rPr lang="en-US" dirty="0" smtClean="0"/>
              <a:t> Flux</a:t>
            </a:r>
            <a:endParaRPr lang="en-US" dirty="0"/>
          </a:p>
        </p:txBody>
      </p:sp>
      <p:pic>
        <p:nvPicPr>
          <p:cNvPr id="3" name="Picture 2" descr="Screen Shot 2018-02-07 at 12.55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263" y="1229895"/>
            <a:ext cx="823495" cy="367632"/>
          </a:xfrm>
          <a:prstGeom prst="rect">
            <a:avLst/>
          </a:prstGeom>
        </p:spPr>
      </p:pic>
      <p:pic>
        <p:nvPicPr>
          <p:cNvPr id="8" name="Picture 7" descr="Screen Shot 2018-02-07 at 1.04.4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95" y="5173579"/>
            <a:ext cx="3992400" cy="9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3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6 at 12.0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32" y="1145292"/>
            <a:ext cx="5096710" cy="3800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1381" y="328352"/>
            <a:ext cx="263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 err="1" smtClean="0">
                <a:solidFill>
                  <a:schemeClr val="bg1"/>
                </a:solidFill>
              </a:rPr>
              <a:t>Radiative</a:t>
            </a:r>
            <a:r>
              <a:rPr lang="en-US" sz="2400" u="sng" dirty="0" smtClean="0">
                <a:solidFill>
                  <a:schemeClr val="bg1"/>
                </a:solidFill>
              </a:rPr>
              <a:t> Transport  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5-01-16 at 12.0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9" y="5470692"/>
            <a:ext cx="8229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63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6 at 11.5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56" y="2762487"/>
            <a:ext cx="6024871" cy="3801407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700421" y="502108"/>
            <a:ext cx="363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>
                <a:solidFill>
                  <a:schemeClr val="bg1"/>
                </a:solidFill>
              </a:rPr>
              <a:t>Radiative</a:t>
            </a:r>
            <a:r>
              <a:rPr lang="en-US" sz="2400" u="sng" dirty="0" smtClean="0">
                <a:solidFill>
                  <a:schemeClr val="bg1"/>
                </a:solidFill>
              </a:rPr>
              <a:t> Transfer Equation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5-01-16 at 11.54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73" y="1171496"/>
            <a:ext cx="4551947" cy="1477122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7" name="Picture 6" descr="Screen Shot 2018-02-07 at 12.55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624264"/>
            <a:ext cx="823495" cy="367632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93387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7474" y="1032996"/>
            <a:ext cx="8676105" cy="5664583"/>
          </a:xfrm>
          <a:prstGeom prst="rect">
            <a:avLst/>
          </a:prstGeom>
          <a:solidFill>
            <a:schemeClr val="tx1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31850" y="437647"/>
            <a:ext cx="190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00"/>
                </a:solidFill>
              </a:rPr>
              <a:t>Optical Depth</a:t>
            </a:r>
            <a:endParaRPr lang="en-US" sz="2400" u="sng" dirty="0">
              <a:solidFill>
                <a:srgbClr val="000000"/>
              </a:solidFill>
            </a:endParaRPr>
          </a:p>
        </p:txBody>
      </p:sp>
      <p:pic>
        <p:nvPicPr>
          <p:cNvPr id="2" name="Picture 1" descr="Screen Shot 2015-01-16 at 12.23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93" y="4386514"/>
            <a:ext cx="4434352" cy="1246605"/>
          </a:xfrm>
          <a:prstGeom prst="rect">
            <a:avLst/>
          </a:prstGeom>
        </p:spPr>
      </p:pic>
      <p:pic>
        <p:nvPicPr>
          <p:cNvPr id="3" name="Picture 2" descr="Screen Shot 2015-01-16 at 12.23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4" y="1263373"/>
            <a:ext cx="6421521" cy="2962719"/>
          </a:xfrm>
          <a:prstGeom prst="rect">
            <a:avLst/>
          </a:prstGeom>
        </p:spPr>
      </p:pic>
      <p:pic>
        <p:nvPicPr>
          <p:cNvPr id="7" name="Picture 6" descr="Screen Shot 2015-01-16 at 12.23.5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8" y="5486066"/>
            <a:ext cx="4806383" cy="1010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2783" y="1153312"/>
            <a:ext cx="276652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Optical depth defines</a:t>
            </a:r>
          </a:p>
          <a:p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he opaqueness of a gas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at a given frequency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 smtClean="0">
              <a:solidFill>
                <a:srgbClr val="0000FF"/>
              </a:solidFill>
            </a:endParaRPr>
          </a:p>
          <a:p>
            <a:r>
              <a:rPr lang="en-US" i="1" dirty="0">
                <a:solidFill>
                  <a:srgbClr val="0000FF"/>
                </a:solidFill>
              </a:rPr>
              <a:t>r</a:t>
            </a:r>
            <a:r>
              <a:rPr lang="en-US" i="1" dirty="0" smtClean="0">
                <a:solidFill>
                  <a:srgbClr val="0000FF"/>
                </a:solidFill>
              </a:rPr>
              <a:t>eason why stellar spectra</a:t>
            </a:r>
          </a:p>
          <a:p>
            <a:r>
              <a:rPr lang="en-US" i="1" dirty="0">
                <a:solidFill>
                  <a:srgbClr val="0000FF"/>
                </a:solidFill>
              </a:rPr>
              <a:t>a</a:t>
            </a:r>
            <a:r>
              <a:rPr lang="en-US" i="1" dirty="0" smtClean="0">
                <a:solidFill>
                  <a:srgbClr val="0000FF"/>
                </a:solidFill>
              </a:rPr>
              <a:t>re from the surface layers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Deeper is “optically thick”,</a:t>
            </a:r>
          </a:p>
          <a:p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	  ( 𝝉= 1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268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17579" y="2385927"/>
            <a:ext cx="5601368" cy="432501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5-01-16 at 12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71" y="2385928"/>
            <a:ext cx="4671996" cy="981911"/>
          </a:xfrm>
          <a:prstGeom prst="rect">
            <a:avLst/>
          </a:prstGeom>
        </p:spPr>
      </p:pic>
      <p:pic>
        <p:nvPicPr>
          <p:cNvPr id="6" name="Picture 5" descr="Screen Shot 2015-01-20 at 12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4" y="724568"/>
            <a:ext cx="8293100" cy="12954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1195" y="3675646"/>
            <a:ext cx="3314700" cy="3035300"/>
            <a:chOff x="2741195" y="3568701"/>
            <a:chExt cx="3314700" cy="3035300"/>
          </a:xfrm>
        </p:grpSpPr>
        <p:pic>
          <p:nvPicPr>
            <p:cNvPr id="2" name="Picture 1" descr="Screen Shot 2015-01-20 at 12.55.40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195" y="3568701"/>
              <a:ext cx="3314700" cy="30353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878012" y="4946316"/>
              <a:ext cx="35384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  <a:r>
                <a:rPr lang="en-US" baseline="-25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  <a:p>
              <a:endPara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  <a:r>
                <a:rPr lang="en-US" baseline="-25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878012" y="3863474"/>
            <a:ext cx="914400" cy="3876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1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098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1623" y="151368"/>
            <a:ext cx="312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Solar Spectrum : 360 – 710 nm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1623" y="6330503"/>
            <a:ext cx="32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resolution: 360 – 480 nm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1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83" y="1230067"/>
            <a:ext cx="4631364" cy="46386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8525" y="352685"/>
            <a:ext cx="816495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Radiative</a:t>
            </a:r>
            <a:r>
              <a:rPr lang="en-US" dirty="0" smtClean="0"/>
              <a:t> transfer through a block of gas is still relevant for real stars because the</a:t>
            </a:r>
          </a:p>
          <a:p>
            <a:r>
              <a:rPr lang="en-US" dirty="0" smtClean="0"/>
              <a:t>stellar atmosphere is much thinner than the radius </a:t>
            </a:r>
            <a:r>
              <a:rPr lang="en-US" dirty="0" smtClean="0">
                <a:sym typeface="Wingdings"/>
              </a:rPr>
              <a:t> “plane parallel approximation”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38212" y="1811304"/>
            <a:ext cx="190700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But real stars have</a:t>
            </a:r>
          </a:p>
          <a:p>
            <a:r>
              <a:rPr lang="en-US" dirty="0" smtClean="0"/>
              <a:t>T gradients.</a:t>
            </a:r>
          </a:p>
          <a:p>
            <a:endParaRPr lang="en-US" dirty="0"/>
          </a:p>
          <a:p>
            <a:r>
              <a:rPr lang="en-US" dirty="0" smtClean="0"/>
              <a:t>(e.g., seen as solar </a:t>
            </a:r>
          </a:p>
          <a:p>
            <a:r>
              <a:rPr lang="en-US" dirty="0"/>
              <a:t> </a:t>
            </a:r>
            <a:r>
              <a:rPr lang="en-US" dirty="0" smtClean="0"/>
              <a:t> limb darkening)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6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32" y="520700"/>
            <a:ext cx="8645175" cy="5495089"/>
          </a:xfrm>
          <a:prstGeom prst="rect">
            <a:avLst/>
          </a:prstGeom>
          <a:ln>
            <a:solidFill>
              <a:srgbClr val="4F81BD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6366543" y="3903576"/>
            <a:ext cx="2620211" cy="2910543"/>
            <a:chOff x="6366543" y="3903576"/>
            <a:chExt cx="2620211" cy="29105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6543" y="3903576"/>
              <a:ext cx="2620211" cy="262021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005052" y="4697299"/>
              <a:ext cx="1086017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  <a:latin typeface="Times"/>
                  <a:cs typeface="Times"/>
                </a:rPr>
                <a:t>I = a +b u</a:t>
              </a:r>
              <a:endParaRPr lang="en-US" dirty="0">
                <a:solidFill>
                  <a:schemeClr val="accent3"/>
                </a:solidFill>
                <a:latin typeface="Times"/>
                <a:cs typeface="Time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938208" y="6475565"/>
              <a:ext cx="1810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Schwarzschild 1906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68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1-20 at 12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4" y="911725"/>
            <a:ext cx="8293100" cy="12954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51491" y="3615823"/>
            <a:ext cx="3314700" cy="2500563"/>
            <a:chOff x="2741195" y="4103437"/>
            <a:chExt cx="3314700" cy="2500563"/>
          </a:xfrm>
        </p:grpSpPr>
        <p:pic>
          <p:nvPicPr>
            <p:cNvPr id="2" name="Picture 1" descr="Screen Shot 2015-01-20 at 12.55.40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17"/>
            <a:stretch/>
          </p:blipFill>
          <p:spPr>
            <a:xfrm>
              <a:off x="2741195" y="4103437"/>
              <a:ext cx="3314700" cy="2500563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2878012" y="4946316"/>
              <a:ext cx="353845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  <a:r>
                <a:rPr lang="en-US" baseline="-25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  <a:p>
              <a:endPara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  <a:r>
                <a:rPr lang="en-US" baseline="-25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4046" y="366326"/>
            <a:ext cx="753092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We used Ex. 3.5 to examine a linear source function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000" dirty="0" smtClean="0">
                <a:solidFill>
                  <a:srgbClr val="000000"/>
                </a:solidFill>
              </a:rPr>
              <a:t> limb darkening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121" y="3496175"/>
            <a:ext cx="2620211" cy="26202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19035" y="2813841"/>
            <a:ext cx="1086017" cy="369332"/>
          </a:xfrm>
          <a:prstGeom prst="rect">
            <a:avLst/>
          </a:prstGeom>
          <a:ln>
            <a:solidFill>
              <a:srgbClr val="4F81B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Times"/>
                <a:cs typeface="Times"/>
              </a:rPr>
              <a:t>I = a +b u</a:t>
            </a:r>
            <a:endParaRPr lang="en-US" dirty="0">
              <a:solidFill>
                <a:schemeClr val="accent3"/>
              </a:solidFill>
              <a:latin typeface="Times"/>
              <a:cs typeface="Times"/>
            </a:endParaRPr>
          </a:p>
        </p:txBody>
      </p:sp>
      <p:pic>
        <p:nvPicPr>
          <p:cNvPr id="4" name="Picture 3" descr="Screen Shot 2015-01-16 at 12.23.54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2"/>
          <a:stretch/>
        </p:blipFill>
        <p:spPr>
          <a:xfrm>
            <a:off x="514046" y="2385928"/>
            <a:ext cx="4157950" cy="981911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7634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58210" y="2753894"/>
            <a:ext cx="5267157" cy="3662947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49158" y="386773"/>
            <a:ext cx="73125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>
                <a:solidFill>
                  <a:srgbClr val="000000"/>
                </a:solidFill>
              </a:rPr>
              <a:t>Plane parallel model atmosphere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-    Energy transported by radiation (not convection, and with no E sources)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Integrated </a:t>
            </a:r>
            <a:r>
              <a:rPr lang="en-US" dirty="0" err="1" smtClean="0">
                <a:solidFill>
                  <a:srgbClr val="000000"/>
                </a:solidFill>
              </a:rPr>
              <a:t>radiative</a:t>
            </a:r>
            <a:r>
              <a:rPr lang="en-US" dirty="0" smtClean="0">
                <a:solidFill>
                  <a:srgbClr val="000000"/>
                </a:solidFill>
              </a:rPr>
              <a:t> flux is constant, but not </a:t>
            </a:r>
            <a:r>
              <a:rPr lang="en-US" dirty="0" err="1" smtClean="0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ν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Assume static (convective cells </a:t>
            </a:r>
            <a:r>
              <a:rPr lang="en-US" dirty="0" err="1" smtClean="0">
                <a:solidFill>
                  <a:srgbClr val="000000"/>
                </a:solidFill>
              </a:rPr>
              <a:t>Δ</a:t>
            </a:r>
            <a:r>
              <a:rPr lang="en-US" dirty="0" smtClean="0">
                <a:solidFill>
                  <a:srgbClr val="000000"/>
                </a:solidFill>
              </a:rPr>
              <a:t> r &lt;&lt; atmosphere size)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Outside atmosphere, intensity decreases with 1/r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endParaRPr lang="en-US" baseline="30000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656812"/>
              </p:ext>
            </p:extLst>
          </p:nvPr>
        </p:nvGraphicFramePr>
        <p:xfrm>
          <a:off x="1858210" y="2753892"/>
          <a:ext cx="5267157" cy="3662948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267157"/>
              </a:tblGrid>
              <a:tr h="305245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5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5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6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6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24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36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58210" y="2753894"/>
            <a:ext cx="5267157" cy="3662947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49158" y="373406"/>
            <a:ext cx="73125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>
                <a:solidFill>
                  <a:srgbClr val="000000"/>
                </a:solidFill>
              </a:rPr>
              <a:t>Plane parallel model atmosphere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Assume </a:t>
            </a:r>
            <a:r>
              <a:rPr lang="en-US" b="1" dirty="0" smtClean="0">
                <a:solidFill>
                  <a:srgbClr val="000000"/>
                </a:solidFill>
              </a:rPr>
              <a:t>Local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Thermodynamic </a:t>
            </a:r>
            <a:r>
              <a:rPr lang="en-US" dirty="0" smtClean="0">
                <a:solidFill>
                  <a:srgbClr val="000000"/>
                </a:solidFill>
              </a:rPr>
              <a:t>Equilibrium </a:t>
            </a:r>
          </a:p>
          <a:p>
            <a:r>
              <a:rPr lang="en-US" i="1" dirty="0" smtClean="0">
                <a:solidFill>
                  <a:srgbClr val="000000"/>
                </a:solidFill>
              </a:rPr>
              <a:t>     (</a:t>
            </a:r>
            <a:r>
              <a:rPr lang="en-US" i="1" dirty="0">
                <a:solidFill>
                  <a:srgbClr val="000000"/>
                </a:solidFill>
              </a:rPr>
              <a:t>local T defined by collisions, Maxwell-Boltzmann distribution function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Mean free path of particles  &lt;&lt;  distance for T change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Implies  </a:t>
            </a:r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baseline="-25000" dirty="0" err="1">
                <a:solidFill>
                  <a:srgbClr val="000000"/>
                </a:solidFill>
              </a:rPr>
              <a:t>ν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-US" dirty="0" err="1">
                <a:solidFill>
                  <a:srgbClr val="000000"/>
                </a:solidFill>
              </a:rPr>
              <a:t>τ</a:t>
            </a:r>
            <a:r>
              <a:rPr lang="en-US" baseline="-25000" dirty="0" err="1">
                <a:solidFill>
                  <a:srgbClr val="000000"/>
                </a:solidFill>
              </a:rPr>
              <a:t>ν</a:t>
            </a:r>
            <a:r>
              <a:rPr lang="en-US" dirty="0">
                <a:solidFill>
                  <a:srgbClr val="000000"/>
                </a:solidFill>
              </a:rPr>
              <a:t>) = </a:t>
            </a:r>
            <a:r>
              <a:rPr lang="en-US" dirty="0" err="1">
                <a:solidFill>
                  <a:srgbClr val="000000"/>
                </a:solidFill>
              </a:rPr>
              <a:t>B</a:t>
            </a:r>
            <a:r>
              <a:rPr lang="en-US" baseline="-25000" dirty="0" err="1">
                <a:solidFill>
                  <a:srgbClr val="000000"/>
                </a:solidFill>
              </a:rPr>
              <a:t>ν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τ</a:t>
            </a:r>
            <a:r>
              <a:rPr lang="en-US" baseline="-25000" dirty="0" err="1">
                <a:solidFill>
                  <a:srgbClr val="000000"/>
                </a:solidFill>
              </a:rPr>
              <a:t>ν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Atomic populations </a:t>
            </a:r>
            <a:r>
              <a:rPr lang="en-US" dirty="0" smtClean="0">
                <a:solidFill>
                  <a:srgbClr val="000000"/>
                </a:solidFill>
              </a:rPr>
              <a:t>are defined </a:t>
            </a:r>
            <a:r>
              <a:rPr lang="en-US" dirty="0">
                <a:solidFill>
                  <a:srgbClr val="000000"/>
                </a:solidFill>
              </a:rPr>
              <a:t>by the local </a:t>
            </a:r>
            <a:r>
              <a:rPr lang="en-US" dirty="0" smtClean="0">
                <a:solidFill>
                  <a:srgbClr val="000000"/>
                </a:solidFill>
              </a:rPr>
              <a:t>T (</a:t>
            </a:r>
            <a:r>
              <a:rPr lang="en-US" i="1" dirty="0" err="1" smtClean="0">
                <a:solidFill>
                  <a:srgbClr val="000000"/>
                </a:solidFill>
              </a:rPr>
              <a:t>Saha</a:t>
            </a:r>
            <a:r>
              <a:rPr lang="en-US" i="1" dirty="0" smtClean="0">
                <a:solidFill>
                  <a:srgbClr val="000000"/>
                </a:solidFill>
              </a:rPr>
              <a:t> &amp; Boltzmann </a:t>
            </a:r>
            <a:r>
              <a:rPr lang="en-US" i="1" dirty="0" err="1" smtClean="0">
                <a:solidFill>
                  <a:srgbClr val="000000"/>
                </a:solidFill>
              </a:rPr>
              <a:t>Eqns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739329"/>
              </p:ext>
            </p:extLst>
          </p:nvPr>
        </p:nvGraphicFramePr>
        <p:xfrm>
          <a:off x="1858210" y="2753892"/>
          <a:ext cx="5267157" cy="3662948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267157"/>
              </a:tblGrid>
              <a:tr h="305245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1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5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5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ne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6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κ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6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τ</a:t>
                      </a:r>
                      <a:r>
                        <a:rPr lang="en-US" sz="1200" baseline="-250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24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50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7 at 12.2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0" y="998317"/>
            <a:ext cx="8368631" cy="3079052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125368" y="1644316"/>
            <a:ext cx="12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Vega (A0 V)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625" y="313985"/>
            <a:ext cx="417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Define a Temperature Structure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6947" y="4866105"/>
            <a:ext cx="607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+ knowing atomic populations and opacity sources, </a:t>
            </a:r>
            <a:r>
              <a:rPr lang="en-US" dirty="0" err="1" smtClean="0">
                <a:solidFill>
                  <a:schemeClr val="bg1"/>
                </a:solidFill>
              </a:rPr>
              <a:t>κ</a:t>
            </a:r>
            <a:r>
              <a:rPr lang="en-US" baseline="-25000" dirty="0" err="1" smtClean="0">
                <a:solidFill>
                  <a:schemeClr val="bg1"/>
                </a:solidFill>
              </a:rPr>
              <a:t>ν</a:t>
            </a:r>
            <a:r>
              <a:rPr lang="en-US" dirty="0" smtClean="0">
                <a:solidFill>
                  <a:schemeClr val="bg1"/>
                </a:solidFill>
              </a:rPr>
              <a:t> (T)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then can reconstruct the spectrum from </a:t>
            </a:r>
            <a:r>
              <a:rPr lang="en-US" dirty="0" err="1" smtClean="0">
                <a:solidFill>
                  <a:schemeClr val="bg1"/>
                </a:solidFill>
              </a:rPr>
              <a:t>B</a:t>
            </a:r>
            <a:r>
              <a:rPr lang="en-US" baseline="-25000" dirty="0" err="1" smtClean="0">
                <a:solidFill>
                  <a:schemeClr val="bg1"/>
                </a:solidFill>
              </a:rPr>
              <a:t>ν</a:t>
            </a:r>
            <a:r>
              <a:rPr lang="en-US" dirty="0" smtClean="0">
                <a:solidFill>
                  <a:schemeClr val="bg1"/>
                </a:solidFill>
              </a:rPr>
              <a:t> ( </a:t>
            </a:r>
            <a:r>
              <a:rPr lang="en-US" dirty="0" err="1" smtClean="0">
                <a:solidFill>
                  <a:schemeClr val="bg1"/>
                </a:solidFill>
              </a:rPr>
              <a:t>τ</a:t>
            </a:r>
            <a:r>
              <a:rPr lang="en-US" baseline="-25000" dirty="0" err="1">
                <a:solidFill>
                  <a:schemeClr val="bg1"/>
                </a:solidFill>
              </a:rPr>
              <a:t>ν</a:t>
            </a:r>
            <a:r>
              <a:rPr lang="en-US" dirty="0" smtClean="0">
                <a:solidFill>
                  <a:schemeClr val="bg1"/>
                </a:solidFill>
              </a:rPr>
              <a:t>=1) 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en-US" dirty="0" err="1" smtClean="0">
                <a:solidFill>
                  <a:schemeClr val="bg1"/>
                </a:solidFill>
                <a:sym typeface="Wingdings"/>
              </a:rPr>
              <a:t>I</a:t>
            </a:r>
            <a:r>
              <a:rPr lang="en-US" baseline="-25000" dirty="0" err="1" smtClean="0">
                <a:solidFill>
                  <a:schemeClr val="bg1"/>
                </a:solidFill>
                <a:sym typeface="Wingdings"/>
              </a:rPr>
              <a:t>ν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 ( </a:t>
            </a:r>
            <a:r>
              <a:rPr lang="en-US" dirty="0" err="1" smtClean="0">
                <a:solidFill>
                  <a:schemeClr val="bg1"/>
                </a:solidFill>
                <a:sym typeface="Wingdings"/>
              </a:rPr>
              <a:t>τ</a:t>
            </a:r>
            <a:r>
              <a:rPr lang="en-US" baseline="-25000" dirty="0" err="1">
                <a:solidFill>
                  <a:schemeClr val="bg1"/>
                </a:solidFill>
              </a:rPr>
              <a:t>ν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=0)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52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7 at 12.2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0" y="998317"/>
            <a:ext cx="8368631" cy="3079052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125368" y="1644316"/>
            <a:ext cx="12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Vega (A0 V)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625" y="313985"/>
            <a:ext cx="417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Define a Temperature Structure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5053" y="4304631"/>
            <a:ext cx="8141368" cy="2414701"/>
            <a:chOff x="655053" y="4304631"/>
            <a:chExt cx="8141368" cy="2414701"/>
          </a:xfrm>
        </p:grpSpPr>
        <p:sp>
          <p:nvSpPr>
            <p:cNvPr id="12" name="Rectangle 11"/>
            <p:cNvSpPr/>
            <p:nvPr/>
          </p:nvSpPr>
          <p:spPr>
            <a:xfrm>
              <a:off x="655053" y="5982368"/>
              <a:ext cx="8141368" cy="7352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b="7614"/>
            <a:stretch/>
          </p:blipFill>
          <p:spPr>
            <a:xfrm>
              <a:off x="655053" y="4304631"/>
              <a:ext cx="8141368" cy="204536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628105" y="4572000"/>
              <a:ext cx="2411663" cy="7352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5157" y="4304631"/>
              <a:ext cx="935790" cy="19384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2421" y="49780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Flux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28105" y="6350000"/>
              <a:ext cx="1316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Wavelength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711637" y="313985"/>
            <a:ext cx="1668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&amp; Spectrum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4171" y="4614053"/>
            <a:ext cx="12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Vega (A0 V)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92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379" y="944479"/>
            <a:ext cx="3200400" cy="5664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5158" y="1216527"/>
            <a:ext cx="39927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Once you have a temperature structure,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T ( </a:t>
            </a:r>
            <a:r>
              <a:rPr lang="en-US" dirty="0" err="1">
                <a:solidFill>
                  <a:srgbClr val="000000"/>
                </a:solidFill>
              </a:rPr>
              <a:t>τ</a:t>
            </a:r>
            <a:r>
              <a:rPr lang="en-US" baseline="-25000" dirty="0" err="1">
                <a:solidFill>
                  <a:srgbClr val="000000"/>
                </a:solidFill>
              </a:rPr>
              <a:t>ν</a:t>
            </a:r>
            <a:r>
              <a:rPr lang="en-US" dirty="0">
                <a:solidFill>
                  <a:srgbClr val="000000"/>
                </a:solidFill>
              </a:rPr>
              <a:t> )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Then the ideal gas equation can give you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rgbClr val="000000"/>
                </a:solidFill>
              </a:rPr>
              <a:t>a pressure gradient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rgbClr val="000000"/>
                </a:solidFill>
              </a:rPr>
              <a:t>a density profile</a:t>
            </a:r>
            <a:endParaRPr lang="en-US" i="1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>
                <a:solidFill>
                  <a:srgbClr val="000000"/>
                </a:solidFill>
              </a:rPr>
              <a:t>a</a:t>
            </a:r>
            <a:r>
              <a:rPr lang="en-US" i="1" dirty="0" smtClean="0">
                <a:solidFill>
                  <a:srgbClr val="000000"/>
                </a:solidFill>
              </a:rPr>
              <a:t> mass profile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rgbClr val="000000"/>
                </a:solidFill>
              </a:rPr>
              <a:t>A convection criterion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rgbClr val="000000"/>
                </a:solidFill>
              </a:rPr>
              <a:t>An energy generation profile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And our assumptions about </a:t>
            </a:r>
            <a:r>
              <a:rPr lang="en-US" dirty="0" err="1" smtClean="0">
                <a:solidFill>
                  <a:srgbClr val="000000"/>
                </a:solidFill>
              </a:rPr>
              <a:t>radiative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ransfer can be extended to optically</a:t>
            </a:r>
          </a:p>
          <a:p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hick and hotter interior regions 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106" y="366067"/>
            <a:ext cx="5999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FF"/>
                </a:solidFill>
              </a:rPr>
              <a:t>Model Atmospheres extend to Stellar Interiors</a:t>
            </a:r>
            <a:endParaRPr lang="en-US" sz="24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2888" y="384313"/>
            <a:ext cx="71186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do the spectra look different with T?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81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2888" y="384313"/>
            <a:ext cx="71186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do the spectra look different with T?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3" y="1479885"/>
            <a:ext cx="7564743" cy="4255168"/>
          </a:xfrm>
          <a:prstGeom prst="rect">
            <a:avLst/>
          </a:prstGeom>
        </p:spPr>
      </p:pic>
      <p:pic>
        <p:nvPicPr>
          <p:cNvPr id="4" name="Picture 3" descr="Screen Shot 2018-02-06 at 1.06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80" y="4934953"/>
            <a:ext cx="3403600" cy="80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706794" y="3422314"/>
            <a:ext cx="3800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When in </a:t>
            </a:r>
            <a:r>
              <a:rPr lang="en-US" sz="2400" dirty="0">
                <a:solidFill>
                  <a:schemeClr val="accent1"/>
                </a:solidFill>
              </a:rPr>
              <a:t>t</a:t>
            </a:r>
            <a:r>
              <a:rPr lang="en-US" sz="2400" dirty="0" smtClean="0">
                <a:solidFill>
                  <a:schemeClr val="accent1"/>
                </a:solidFill>
              </a:rPr>
              <a:t>hermal </a:t>
            </a:r>
            <a:r>
              <a:rPr lang="en-US" sz="2400" dirty="0">
                <a:solidFill>
                  <a:schemeClr val="accent1"/>
                </a:solidFill>
              </a:rPr>
              <a:t>e</a:t>
            </a:r>
            <a:r>
              <a:rPr lang="en-US" sz="2400" dirty="0" smtClean="0">
                <a:solidFill>
                  <a:schemeClr val="accent1"/>
                </a:solidFill>
              </a:rPr>
              <a:t>quilibrium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2888" y="384313"/>
            <a:ext cx="71186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do the spectra look different with T?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Screen Shot 2015-01-09 at 11.33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61" y="3449053"/>
            <a:ext cx="6170639" cy="3191710"/>
          </a:xfrm>
          <a:prstGeom prst="rect">
            <a:avLst/>
          </a:prstGeom>
        </p:spPr>
      </p:pic>
      <p:pic>
        <p:nvPicPr>
          <p:cNvPr id="4" name="Picture 3" descr="Screen Shot 2015-01-09 at 10.46.3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/>
          <a:stretch/>
        </p:blipFill>
        <p:spPr>
          <a:xfrm>
            <a:off x="4917965" y="997392"/>
            <a:ext cx="2138949" cy="103740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5" name="Picture 4" descr="Screen Shot 2015-01-09 at 11.34.4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65" y="2252158"/>
            <a:ext cx="3758139" cy="1053537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92888" y="1403083"/>
            <a:ext cx="39515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Boltzmann Equation – excitation states 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Saha</a:t>
            </a:r>
            <a:r>
              <a:rPr lang="en-US" dirty="0" smtClean="0"/>
              <a:t> Equation – ionization states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9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9 at 11.3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09" y="441157"/>
            <a:ext cx="7233986" cy="1564105"/>
          </a:xfrm>
          <a:prstGeom prst="rect">
            <a:avLst/>
          </a:prstGeom>
        </p:spPr>
      </p:pic>
      <p:pic>
        <p:nvPicPr>
          <p:cNvPr id="3" name="Picture 2" descr="Screen Shot 2015-01-09 at 11.34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81" y="2252158"/>
            <a:ext cx="3758139" cy="10535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81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9 at 12.00.3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/>
          <a:stretch/>
        </p:blipFill>
        <p:spPr>
          <a:xfrm>
            <a:off x="1764632" y="1055103"/>
            <a:ext cx="5786183" cy="3155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6031" y="384313"/>
            <a:ext cx="66523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 do these calculations for any atom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Screen Shot 2015-01-09 at 12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73" y="4594255"/>
            <a:ext cx="3720431" cy="13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1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9 at 12.0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91" y="969089"/>
            <a:ext cx="7135728" cy="5484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0064" y="384313"/>
            <a:ext cx="63043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Hydrogen sensitivity to Temperature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7474" y="4293755"/>
            <a:ext cx="172959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Temperature (K)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81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</TotalTime>
  <Words>1201</Words>
  <Application>Microsoft Macintosh PowerPoint</Application>
  <PresentationFormat>On-screen Show (4:3)</PresentationFormat>
  <Paragraphs>228</Paragraphs>
  <Slides>37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A404 /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Victoria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A404/A507</dc:title>
  <dc:creator>Kim Venn</dc:creator>
  <cp:lastModifiedBy>Pavel Denisenkov</cp:lastModifiedBy>
  <cp:revision>77</cp:revision>
  <dcterms:created xsi:type="dcterms:W3CDTF">2015-01-05T22:08:23Z</dcterms:created>
  <dcterms:modified xsi:type="dcterms:W3CDTF">2018-02-20T19:37:26Z</dcterms:modified>
</cp:coreProperties>
</file>